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91" r:id="rId2"/>
    <p:sldId id="292" r:id="rId3"/>
    <p:sldId id="319" r:id="rId4"/>
    <p:sldId id="296" r:id="rId5"/>
    <p:sldId id="293" r:id="rId6"/>
    <p:sldId id="317" r:id="rId7"/>
    <p:sldId id="321" r:id="rId8"/>
    <p:sldId id="297" r:id="rId9"/>
    <p:sldId id="298" r:id="rId10"/>
    <p:sldId id="304" r:id="rId11"/>
    <p:sldId id="322" r:id="rId12"/>
    <p:sldId id="314" r:id="rId13"/>
    <p:sldId id="315" r:id="rId14"/>
    <p:sldId id="316" r:id="rId15"/>
    <p:sldId id="320" r:id="rId16"/>
    <p:sldId id="312" r:id="rId17"/>
    <p:sldId id="306" r:id="rId18"/>
    <p:sldId id="265" r:id="rId19"/>
    <p:sldId id="299" r:id="rId20"/>
    <p:sldId id="307" r:id="rId21"/>
    <p:sldId id="308" r:id="rId22"/>
    <p:sldId id="309" r:id="rId23"/>
    <p:sldId id="301" r:id="rId24"/>
    <p:sldId id="300" r:id="rId25"/>
    <p:sldId id="310" r:id="rId26"/>
    <p:sldId id="303" r:id="rId27"/>
    <p:sldId id="305" r:id="rId28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0"/>
      <p:bold r:id="rId31"/>
    </p:embeddedFont>
    <p:embeddedFont>
      <p:font typeface="Cardo" panose="020B0604020202020204" charset="-79"/>
      <p:regular r:id="rId32"/>
      <p:bold r:id="rId33"/>
      <p: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Josefin Sans" panose="020B0604020202020204" charset="0"/>
      <p:regular r:id="rId39"/>
      <p:bold r:id="rId40"/>
      <p:italic r:id="rId41"/>
      <p:boldItalic r:id="rId42"/>
    </p:embeddedFont>
    <p:embeddedFont>
      <p:font typeface="Josefin Sans SemiBold" panose="020B0604020202020204" charset="0"/>
      <p:regular r:id="rId43"/>
      <p:bold r:id="rId44"/>
      <p:italic r:id="rId45"/>
      <p:boldItalic r:id="rId46"/>
    </p:embeddedFont>
    <p:embeddedFont>
      <p:font typeface="MS Gothic" panose="020B0609070205080204" pitchFamily="49" charset="-128"/>
      <p:regular r:id="rId47"/>
    </p:embeddedFont>
    <p:embeddedFont>
      <p:font typeface="Teko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F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E5960C-DDA4-41E4-8C45-1DB196893FB6}">
  <a:tblStyle styleId="{79E5960C-DDA4-41E4-8C45-1DB196893F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0602e5875_0_1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0602e5875_0_1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9a0cd15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9a0cd15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11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612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3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7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45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9a0cd15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9a0cd15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327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9a0cd15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9a0cd15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745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38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315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4e3018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4e3018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634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709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527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96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219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830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9a0cd15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9a0cd15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62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0602e5875_0_1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0602e5875_0_1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89a0cd154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89a0cd154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80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89a0cd154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89a0cd154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84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62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0602e5875_0_1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0602e5875_0_1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1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e1a14d67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e1a14d67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18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08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16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39050" y="923100"/>
            <a:ext cx="4691400" cy="28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739050" y="3810000"/>
            <a:ext cx="46914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4500" y="2600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179" y="1514613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321650" y="1106125"/>
            <a:ext cx="6500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1321650" y="3152225"/>
            <a:ext cx="65007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61062" y="30314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28088" y="-259515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713225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13225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0067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3"/>
          </p:nvPr>
        </p:nvSpPr>
        <p:spPr>
          <a:xfrm>
            <a:off x="6346026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6346031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6346031" y="1102100"/>
            <a:ext cx="2084700" cy="57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6"/>
          </p:nvPr>
        </p:nvSpPr>
        <p:spPr>
          <a:xfrm>
            <a:off x="713225" y="349089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713225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 idx="9"/>
          </p:nvPr>
        </p:nvSpPr>
        <p:spPr>
          <a:xfrm>
            <a:off x="6346026" y="349089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3"/>
          </p:nvPr>
        </p:nvSpPr>
        <p:spPr>
          <a:xfrm>
            <a:off x="6346031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6031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713225" y="475874"/>
            <a:ext cx="7717500" cy="5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5646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296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749104" y="2571065"/>
            <a:ext cx="16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749100" y="448285"/>
            <a:ext cx="1645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Teko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3200404" y="3334331"/>
            <a:ext cx="2743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3198600" y="1214697"/>
            <a:ext cx="27468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71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3825" y="2150850"/>
            <a:ext cx="769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728088" y="30314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61062" y="-259515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14541" y="3632499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062" y="30314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99040">
            <a:off x="7909524" y="356046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3800" y="40159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8088" y="-2595150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3232" y="475488"/>
            <a:ext cx="77175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3825" y="1715000"/>
            <a:ext cx="7696500" cy="23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713250" y="1435475"/>
            <a:ext cx="3622800" cy="31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07853" y="1435475"/>
            <a:ext cx="3622800" cy="31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13232" y="475488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61062" y="-25951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728088" y="303145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13232" y="475488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8650" y="-617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325" y="1768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99225" y="208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650" y="4370000"/>
            <a:ext cx="588600" cy="6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952425" y="805725"/>
            <a:ext cx="4252800" cy="6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52425" y="1539675"/>
            <a:ext cx="4252800" cy="27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786075" y="30314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786075" y="-259515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723825" y="618600"/>
            <a:ext cx="6134100" cy="3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8713" y="7940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30437" y="7940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64865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64865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2" hasCustomPrompt="1"/>
          </p:nvPr>
        </p:nvSpPr>
        <p:spPr>
          <a:xfrm>
            <a:off x="723825" y="542400"/>
            <a:ext cx="2761500" cy="13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728088" y="30314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61062" y="-259515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1572600" y="39080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825" y="4450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Josefin Sans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Josefin Sans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Josefin Sans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Josefin Sans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Josefin Sans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Josefin Sans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Josefin Sans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Josefin Sans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Josefin Sans"/>
              <a:buNone/>
              <a:defRPr sz="3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825" y="1152475"/>
            <a:ext cx="769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Char char="●"/>
              <a:defRPr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Char char="○"/>
              <a:defRPr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Char char="■"/>
              <a:defRPr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Char char="●"/>
              <a:defRPr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Char char="○"/>
              <a:defRPr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Char char="■"/>
              <a:defRPr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Char char="●"/>
              <a:defRPr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Char char="○"/>
              <a:defRPr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do"/>
              <a:buChar char="■"/>
              <a:defRPr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1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web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2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551182" y="2322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0" y="3311067"/>
            <a:ext cx="1782850" cy="167763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 txBox="1">
            <a:spLocks noGrp="1"/>
          </p:cNvSpPr>
          <p:nvPr>
            <p:ph type="title"/>
          </p:nvPr>
        </p:nvSpPr>
        <p:spPr>
          <a:xfrm>
            <a:off x="306148" y="1068815"/>
            <a:ext cx="7908868" cy="2982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dk2"/>
                </a:solidFill>
              </a:rPr>
              <a:t>BIG </a:t>
            </a:r>
            <a:r>
              <a:rPr lang="en" sz="4400" dirty="0">
                <a:solidFill>
                  <a:schemeClr val="dk2"/>
                </a:solidFill>
              </a:rPr>
              <a:t>DATA E</a:t>
            </a:r>
            <a:r>
              <a:rPr lang="en-IN" sz="4400" dirty="0">
                <a:solidFill>
                  <a:schemeClr val="dk2"/>
                </a:solidFill>
              </a:rPr>
              <a:t>N</a:t>
            </a:r>
            <a:r>
              <a:rPr lang="en" sz="4400" dirty="0">
                <a:solidFill>
                  <a:schemeClr val="dk2"/>
                </a:solidFill>
              </a:rPr>
              <a:t>GINEER</a:t>
            </a:r>
            <a:r>
              <a:rPr lang="en-IN" sz="4400" dirty="0">
                <a:solidFill>
                  <a:schemeClr val="dk2"/>
                </a:solidFill>
              </a:rPr>
              <a:t>I</a:t>
            </a:r>
            <a:r>
              <a:rPr lang="en" sz="4400" dirty="0">
                <a:solidFill>
                  <a:schemeClr val="dk2"/>
                </a:solidFill>
              </a:rPr>
              <a:t>NG PROJECT</a:t>
            </a:r>
            <a:endParaRPr sz="4400" dirty="0">
              <a:solidFill>
                <a:schemeClr val="dk2"/>
              </a:solidFill>
            </a:endParaRPr>
          </a:p>
        </p:txBody>
      </p:sp>
      <p:pic>
        <p:nvPicPr>
          <p:cNvPr id="460" name="Google Shape;4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3583" y="-1997366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20500" y="306850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25" y="38973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275" y="37699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26050" y="-15577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4353" y="-282552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078783" y="-103500"/>
            <a:ext cx="1932591" cy="20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84A1D-8F66-48A6-9CD8-B10ACDE09421}"/>
              </a:ext>
            </a:extLst>
          </p:cNvPr>
          <p:cNvSpPr txBox="1"/>
          <p:nvPr/>
        </p:nvSpPr>
        <p:spPr>
          <a:xfrm>
            <a:off x="4134233" y="3246556"/>
            <a:ext cx="44290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Sandhya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Savya sree</a:t>
            </a:r>
          </a:p>
          <a:p>
            <a:pPr algn="r"/>
            <a:r>
              <a:rPr lang="en-US" dirty="0" err="1">
                <a:solidFill>
                  <a:schemeClr val="tx2"/>
                </a:solidFill>
              </a:rPr>
              <a:t>Satyaveni</a:t>
            </a:r>
            <a:endParaRPr lang="en-US" dirty="0">
              <a:solidFill>
                <a:schemeClr val="tx2"/>
              </a:solidFill>
            </a:endParaRPr>
          </a:p>
          <a:p>
            <a:pPr algn="r"/>
            <a:r>
              <a:rPr lang="en-US" dirty="0">
                <a:solidFill>
                  <a:schemeClr val="tx2"/>
                </a:solidFill>
              </a:rPr>
              <a:t>Narendra Jadhav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Arsalan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Furqan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F415D-4E43-4A4B-A285-EA8D0A002605}"/>
              </a:ext>
            </a:extLst>
          </p:cNvPr>
          <p:cNvSpPr txBox="1"/>
          <p:nvPr/>
        </p:nvSpPr>
        <p:spPr>
          <a:xfrm>
            <a:off x="6865792" y="2789995"/>
            <a:ext cx="235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anose="020B0604020202020204" charset="0"/>
              </a:rPr>
              <a:t>Presented by</a:t>
            </a:r>
            <a:endParaRPr lang="en-IN" sz="2000" dirty="0">
              <a:solidFill>
                <a:schemeClr val="bg1">
                  <a:lumMod val="75000"/>
                </a:schemeClr>
              </a:solidFill>
              <a:latin typeface="Josefin Sans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713232" y="475488"/>
            <a:ext cx="77175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A26D1C-5C3B-4D3B-87AA-7E4F8B75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5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ctrTitle"/>
          </p:nvPr>
        </p:nvSpPr>
        <p:spPr>
          <a:xfrm>
            <a:off x="2666296" y="1575955"/>
            <a:ext cx="6506229" cy="1657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WALMART STOCKS</a:t>
            </a:r>
            <a:br>
              <a:rPr lang="en-IN" sz="4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 DATA ANALYSIS</a:t>
            </a:r>
            <a:endParaRPr sz="4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42" y="1655268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19" y="2318884"/>
            <a:ext cx="2094200" cy="17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133" y="2836907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56459">
            <a:off x="767326" y="1641969"/>
            <a:ext cx="1131643" cy="254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8812" y="1037275"/>
            <a:ext cx="588600" cy="618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303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614172" y="183295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SPARK ARCHITECTURE</a:t>
            </a:r>
            <a:endParaRPr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734775" y="4396200"/>
            <a:ext cx="7699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2052" name="Picture 4" descr="Spark Architecture - Edureka">
            <a:extLst>
              <a:ext uri="{FF2B5EF4-FFF2-40B4-BE49-F238E27FC236}">
                <a16:creationId xmlns:a16="http://schemas.microsoft.com/office/drawing/2014/main" id="{0A77B76F-3D6B-4DF4-ABD2-D1184BA7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20" y="995073"/>
            <a:ext cx="6548160" cy="366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29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614172" y="183295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SPARK ARCHITECTURE</a:t>
            </a:r>
            <a:endParaRPr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734775" y="4396200"/>
            <a:ext cx="7699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2054" name="Picture 6" descr="Spark Architecture - Edureka">
            <a:extLst>
              <a:ext uri="{FF2B5EF4-FFF2-40B4-BE49-F238E27FC236}">
                <a16:creationId xmlns:a16="http://schemas.microsoft.com/office/drawing/2014/main" id="{D51FD0B2-A36C-4FE2-BF78-EFB11503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10" y="1164434"/>
            <a:ext cx="7433951" cy="33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78236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614172" y="183295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SPARK ARCHITECTURE</a:t>
            </a:r>
            <a:endParaRPr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734775" y="4396200"/>
            <a:ext cx="7699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2052" name="Picture 4" descr="Spark Architecture - Edureka">
            <a:extLst>
              <a:ext uri="{FF2B5EF4-FFF2-40B4-BE49-F238E27FC236}">
                <a16:creationId xmlns:a16="http://schemas.microsoft.com/office/drawing/2014/main" id="{0A77B76F-3D6B-4DF4-ABD2-D1184BA7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20" y="995073"/>
            <a:ext cx="6548160" cy="366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888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-580570" y="257774"/>
            <a:ext cx="10334170" cy="649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3200" dirty="0"/>
              <a:t>ANALYSIS </a:t>
            </a:r>
            <a:r>
              <a:rPr lang="en-IN" sz="3200" dirty="0"/>
              <a:t>USING PYSPARK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B0CDB-8AFA-4158-98DE-389BACC83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8" y="1355429"/>
            <a:ext cx="4495120" cy="1188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98C6B7-3B5C-4F8E-A254-E0FF2E42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25" y="3180217"/>
            <a:ext cx="7214961" cy="1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04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666893" y="235248"/>
            <a:ext cx="7810214" cy="649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400" dirty="0"/>
              <a:t>There are too many decimal places for mean and </a:t>
            </a:r>
            <a:r>
              <a:rPr lang="en-US" sz="1400" dirty="0" err="1"/>
              <a:t>stddev</a:t>
            </a:r>
            <a:r>
              <a:rPr lang="en-US" sz="1400" dirty="0"/>
              <a:t> in the describe() </a:t>
            </a:r>
            <a:r>
              <a:rPr lang="en-US" sz="1400" dirty="0" err="1"/>
              <a:t>dataframe</a:t>
            </a:r>
            <a:r>
              <a:rPr lang="en-US" sz="1400" dirty="0"/>
              <a:t>. Format the numbers to just show up to two decimal places. </a:t>
            </a:r>
            <a:endParaRPr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7D179-E089-4979-A135-FFE1969A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50" y="948776"/>
            <a:ext cx="7439876" cy="37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13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0" y="183295"/>
            <a:ext cx="8331672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COUNT OF DAYS </a:t>
            </a:r>
            <a:r>
              <a:rPr lang="en" sz="2400" dirty="0"/>
              <a:t>CLOSE LOWER </a:t>
            </a:r>
            <a:r>
              <a:rPr lang="en-IN" sz="2400" dirty="0"/>
              <a:t>THAN 60 DOLLARS</a:t>
            </a:r>
            <a:endParaRPr sz="2400"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1736642" y="4579496"/>
            <a:ext cx="7699200" cy="23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grpSp>
        <p:nvGrpSpPr>
          <p:cNvPr id="677" name="Google Shape;677;p43"/>
          <p:cNvGrpSpPr/>
          <p:nvPr/>
        </p:nvGrpSpPr>
        <p:grpSpPr>
          <a:xfrm>
            <a:off x="5783177" y="1541126"/>
            <a:ext cx="2614610" cy="631753"/>
            <a:chOff x="5123600" y="1280497"/>
            <a:chExt cx="3007200" cy="589427"/>
          </a:xfrm>
        </p:grpSpPr>
        <p:sp>
          <p:nvSpPr>
            <p:cNvPr id="678" name="Google Shape;678;p43"/>
            <p:cNvSpPr txBox="1"/>
            <p:nvPr/>
          </p:nvSpPr>
          <p:spPr>
            <a:xfrm>
              <a:off x="5123600" y="1280497"/>
              <a:ext cx="3007200" cy="3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dirty="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endParaRPr>
            </a:p>
          </p:txBody>
        </p:sp>
        <p:sp>
          <p:nvSpPr>
            <p:cNvPr id="679" name="Google Shape;679;p43"/>
            <p:cNvSpPr txBox="1"/>
            <p:nvPr/>
          </p:nvSpPr>
          <p:spPr>
            <a:xfrm>
              <a:off x="5123600" y="1287494"/>
              <a:ext cx="3007200" cy="582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dirty="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endParaRPr>
            </a:p>
          </p:txBody>
        </p:sp>
      </p:grpSp>
      <p:sp>
        <p:nvSpPr>
          <p:cNvPr id="685" name="Google Shape;685;p43"/>
          <p:cNvSpPr txBox="1"/>
          <p:nvPr/>
        </p:nvSpPr>
        <p:spPr>
          <a:xfrm>
            <a:off x="5108642" y="2351371"/>
            <a:ext cx="955200" cy="52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81</a:t>
            </a:r>
            <a:endParaRPr sz="2500" dirty="0">
              <a:solidFill>
                <a:schemeClr val="lt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grpSp>
        <p:nvGrpSpPr>
          <p:cNvPr id="686" name="Google Shape;686;p43"/>
          <p:cNvGrpSpPr/>
          <p:nvPr/>
        </p:nvGrpSpPr>
        <p:grpSpPr>
          <a:xfrm>
            <a:off x="5032068" y="2574997"/>
            <a:ext cx="3509816" cy="1009091"/>
            <a:chOff x="4468183" y="2453927"/>
            <a:chExt cx="3509816" cy="1009091"/>
          </a:xfrm>
        </p:grpSpPr>
        <p:grpSp>
          <p:nvGrpSpPr>
            <p:cNvPr id="687" name="Google Shape;687;p43"/>
            <p:cNvGrpSpPr/>
            <p:nvPr/>
          </p:nvGrpSpPr>
          <p:grpSpPr>
            <a:xfrm>
              <a:off x="5423383" y="2453927"/>
              <a:ext cx="2554616" cy="1009091"/>
              <a:chOff x="5123600" y="2398515"/>
              <a:chExt cx="3007200" cy="1009091"/>
            </a:xfrm>
          </p:grpSpPr>
          <p:sp>
            <p:nvSpPr>
              <p:cNvPr id="688" name="Google Shape;688;p43"/>
              <p:cNvSpPr txBox="1"/>
              <p:nvPr/>
            </p:nvSpPr>
            <p:spPr>
              <a:xfrm>
                <a:off x="5123600" y="2398515"/>
                <a:ext cx="3007200" cy="3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900" dirty="0">
                    <a:solidFill>
                      <a:schemeClr val="dk2"/>
                    </a:solidFill>
                    <a:latin typeface="Josefin Sans SemiBold"/>
                    <a:ea typeface="Josefin Sans SemiBold"/>
                    <a:cs typeface="Josefin Sans SemiBold"/>
                    <a:sym typeface="Josefin Sans SemiBold"/>
                  </a:rPr>
                  <a:t>D</a:t>
                </a:r>
                <a:r>
                  <a:rPr lang="en" sz="1900" dirty="0">
                    <a:solidFill>
                      <a:schemeClr val="dk2"/>
                    </a:solidFill>
                    <a:latin typeface="Josefin Sans SemiBold"/>
                    <a:ea typeface="Josefin Sans SemiBold"/>
                    <a:cs typeface="Josefin Sans SemiBold"/>
                    <a:sym typeface="Josefin Sans SemiBold"/>
                  </a:rPr>
                  <a:t>ays </a:t>
                </a:r>
                <a:r>
                  <a:rPr lang="en-IN" sz="1900" dirty="0">
                    <a:solidFill>
                      <a:schemeClr val="dk2"/>
                    </a:solidFill>
                    <a:latin typeface="Josefin Sans SemiBold"/>
                    <a:ea typeface="Josefin Sans SemiBold"/>
                    <a:cs typeface="Josefin Sans SemiBold"/>
                    <a:sym typeface="Josefin Sans SemiBold"/>
                  </a:rPr>
                  <a:t>have close price less than 60$.</a:t>
                </a:r>
                <a:r>
                  <a:rPr lang="en" sz="1900" dirty="0">
                    <a:solidFill>
                      <a:schemeClr val="dk2"/>
                    </a:solidFill>
                    <a:latin typeface="Josefin Sans SemiBold"/>
                    <a:ea typeface="Josefin Sans SemiBold"/>
                    <a:cs typeface="Josefin Sans SemiBold"/>
                    <a:sym typeface="Josefin Sans SemiBold"/>
                  </a:rPr>
                  <a:t> </a:t>
                </a:r>
                <a:endParaRPr sz="1900" dirty="0">
                  <a:solidFill>
                    <a:schemeClr val="dk2"/>
                  </a:solidFill>
                  <a:latin typeface="Josefin Sans SemiBold"/>
                  <a:ea typeface="Josefin Sans SemiBold"/>
                  <a:cs typeface="Josefin Sans SemiBold"/>
                  <a:sym typeface="Josefin Sans SemiBold"/>
                </a:endParaRPr>
              </a:p>
            </p:txBody>
          </p:sp>
          <p:sp>
            <p:nvSpPr>
              <p:cNvPr id="689" name="Google Shape;689;p43"/>
              <p:cNvSpPr txBox="1"/>
              <p:nvPr/>
            </p:nvSpPr>
            <p:spPr>
              <a:xfrm>
                <a:off x="5123600" y="3116006"/>
                <a:ext cx="3007200" cy="2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dirty="0">
                  <a:solidFill>
                    <a:schemeClr val="lt2"/>
                  </a:solidFill>
                  <a:latin typeface="Cardo"/>
                  <a:ea typeface="Cardo"/>
                  <a:cs typeface="Cardo"/>
                  <a:sym typeface="Cardo"/>
                </a:endParaRPr>
              </a:p>
            </p:txBody>
          </p:sp>
        </p:grpSp>
        <p:sp>
          <p:nvSpPr>
            <p:cNvPr id="690" name="Google Shape;690;p43"/>
            <p:cNvSpPr txBox="1"/>
            <p:nvPr/>
          </p:nvSpPr>
          <p:spPr>
            <a:xfrm>
              <a:off x="4468183" y="2551361"/>
              <a:ext cx="9552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l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080D8512-9671-46AC-A44D-DE126E5AD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867" y="1832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9CB4D-ACC9-494E-91EB-FD950412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16" y="1075237"/>
            <a:ext cx="4719348" cy="1767278"/>
          </a:xfrm>
          <a:prstGeom prst="rect">
            <a:avLst/>
          </a:prstGeom>
        </p:spPr>
      </p:pic>
      <p:sp>
        <p:nvSpPr>
          <p:cNvPr id="29" name="Google Shape;683;p43">
            <a:extLst>
              <a:ext uri="{FF2B5EF4-FFF2-40B4-BE49-F238E27FC236}">
                <a16:creationId xmlns:a16="http://schemas.microsoft.com/office/drawing/2014/main" id="{840A9C43-B8F8-4400-9EF0-1AD7FFEBF3D4}"/>
              </a:ext>
            </a:extLst>
          </p:cNvPr>
          <p:cNvSpPr txBox="1"/>
          <p:nvPr/>
        </p:nvSpPr>
        <p:spPr>
          <a:xfrm>
            <a:off x="5617029" y="1131951"/>
            <a:ext cx="2807085" cy="93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When the </a:t>
            </a:r>
            <a:r>
              <a:rPr lang="en-IN" sz="1900" dirty="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stock </a:t>
            </a:r>
            <a:r>
              <a:rPr lang="en" sz="1900" dirty="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market closes, the last price recorded </a:t>
            </a:r>
            <a:r>
              <a:rPr lang="en-IN" sz="1900" dirty="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is the Close price.</a:t>
            </a:r>
            <a:endParaRPr sz="1900" dirty="0">
              <a:solidFill>
                <a:schemeClr val="dk2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AA9883-3C43-42ED-8C75-BC9955FAC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16" y="3292302"/>
            <a:ext cx="7214961" cy="1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614172" y="183295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 RATIO</a:t>
            </a:r>
            <a:endParaRPr dirty="0"/>
          </a:p>
        </p:txBody>
      </p:sp>
      <p:sp>
        <p:nvSpPr>
          <p:cNvPr id="689" name="Google Shape;689;p43"/>
          <p:cNvSpPr txBox="1"/>
          <p:nvPr/>
        </p:nvSpPr>
        <p:spPr>
          <a:xfrm>
            <a:off x="5424523" y="1343128"/>
            <a:ext cx="2980102" cy="134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  <a:latin typeface="Josefin Sans" panose="020B0604020202020204" charset="0"/>
                <a:ea typeface="Cardo"/>
                <a:cs typeface="Cardo"/>
                <a:sym typeface="Cardo"/>
              </a:rPr>
              <a:t>Ratio of High price versus Volume of stock </a:t>
            </a:r>
            <a:r>
              <a:rPr lang="en-IN" dirty="0">
                <a:solidFill>
                  <a:schemeClr val="lt2"/>
                </a:solidFill>
                <a:latin typeface="Josefin Sans" panose="020B0604020202020204" charset="0"/>
                <a:ea typeface="Cardo"/>
                <a:cs typeface="Cardo"/>
                <a:sym typeface="Cardo"/>
              </a:rPr>
              <a:t>traded for a day.</a:t>
            </a:r>
          </a:p>
        </p:txBody>
      </p:sp>
      <p:pic>
        <p:nvPicPr>
          <p:cNvPr id="25" name="Content Placeholder 15">
            <a:extLst>
              <a:ext uri="{FF2B5EF4-FFF2-40B4-BE49-F238E27FC236}">
                <a16:creationId xmlns:a16="http://schemas.microsoft.com/office/drawing/2014/main" id="{91D609FB-48D2-4698-9BAA-8472B655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" y="1119435"/>
            <a:ext cx="4185208" cy="1680717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80D8512-9671-46AC-A44D-DE126E5AD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867" y="1832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CE518-D9D2-48DE-AC1E-C70DD3479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" y="3322390"/>
            <a:ext cx="7214961" cy="1403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614172" y="183295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PEAK HIGH IN PRICE</a:t>
            </a:r>
            <a:endParaRPr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734775" y="4396200"/>
            <a:ext cx="7699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78" name="Google Shape;678;p43"/>
          <p:cNvSpPr txBox="1"/>
          <p:nvPr/>
        </p:nvSpPr>
        <p:spPr>
          <a:xfrm>
            <a:off x="5046839" y="2732259"/>
            <a:ext cx="3041565" cy="161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On 13</a:t>
            </a:r>
            <a:r>
              <a:rPr lang="en-US" sz="1900" baseline="30000" dirty="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th</a:t>
            </a:r>
            <a:r>
              <a:rPr lang="en-US" sz="1900" dirty="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 of January 2015, we can observe a peak high price of stocks.</a:t>
            </a:r>
            <a:endParaRPr sz="1900" dirty="0">
              <a:solidFill>
                <a:schemeClr val="dk2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pic>
        <p:nvPicPr>
          <p:cNvPr id="26" name="Content Placeholder 22">
            <a:extLst>
              <a:ext uri="{FF2B5EF4-FFF2-40B4-BE49-F238E27FC236}">
                <a16:creationId xmlns:a16="http://schemas.microsoft.com/office/drawing/2014/main" id="{AFD859EB-E4B3-411C-BCDE-1F9294B7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91" y="2704329"/>
            <a:ext cx="3041565" cy="1691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AF513C-87C4-42F5-BB08-5B2658058958}"/>
              </a:ext>
            </a:extLst>
          </p:cNvPr>
          <p:cNvSpPr txBox="1"/>
          <p:nvPr/>
        </p:nvSpPr>
        <p:spPr>
          <a:xfrm>
            <a:off x="734775" y="1065669"/>
            <a:ext cx="72533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create external table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walmart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(date string,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peak_high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float)row format delimited fields terminated by ',' location '/user/hive/warehouse/walmart1/us1.txt’ ;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insert overwrite table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walmart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select date, max(high) as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Peak_High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from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walmart_stocks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group by date order by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Peak_High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desc limit 1;</a:t>
            </a:r>
            <a:endParaRPr lang="en-IN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4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43"/>
          <p:cNvGrpSpPr/>
          <p:nvPr/>
        </p:nvGrpSpPr>
        <p:grpSpPr>
          <a:xfrm>
            <a:off x="3329525" y="1668476"/>
            <a:ext cx="2637351" cy="3510427"/>
            <a:chOff x="3329525" y="1640123"/>
            <a:chExt cx="2637351" cy="3510427"/>
          </a:xfrm>
        </p:grpSpPr>
        <p:pic>
          <p:nvPicPr>
            <p:cNvPr id="237" name="Google Shape;23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9525" y="1640123"/>
              <a:ext cx="2637351" cy="2625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3"/>
            <p:cNvPicPr preferRelativeResize="0"/>
            <p:nvPr/>
          </p:nvPicPr>
          <p:blipFill rotWithShape="1">
            <a:blip r:embed="rId3">
              <a:alphaModFix/>
            </a:blip>
            <a:srcRect t="15104" r="70676" b="15097"/>
            <a:stretch/>
          </p:blipFill>
          <p:spPr>
            <a:xfrm rot="5400000">
              <a:off x="4063387" y="3386038"/>
              <a:ext cx="1047401" cy="24816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791" y="3305724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>
            <a:spLocks noGrp="1"/>
          </p:cNvSpPr>
          <p:nvPr>
            <p:ph type="ctrTitle" idx="6"/>
          </p:nvPr>
        </p:nvSpPr>
        <p:spPr>
          <a:xfrm>
            <a:off x="283536" y="3490894"/>
            <a:ext cx="2514389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Spark Architecture</a:t>
            </a:r>
            <a:endParaRPr dirty="0"/>
          </a:p>
        </p:txBody>
      </p:sp>
      <p:sp>
        <p:nvSpPr>
          <p:cNvPr id="242" name="Google Shape;242;p43"/>
          <p:cNvSpPr txBox="1">
            <a:spLocks noGrp="1"/>
          </p:cNvSpPr>
          <p:nvPr>
            <p:ph type="title" idx="8"/>
          </p:nvPr>
        </p:nvSpPr>
        <p:spPr>
          <a:xfrm>
            <a:off x="283531" y="2939850"/>
            <a:ext cx="2514394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ctrTitle" idx="15"/>
          </p:nvPr>
        </p:nvSpPr>
        <p:spPr>
          <a:xfrm>
            <a:off x="713225" y="475874"/>
            <a:ext cx="7717500" cy="52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244" name="Google Shape;244;p43"/>
          <p:cNvSpPr txBox="1">
            <a:spLocks noGrp="1"/>
          </p:cNvSpPr>
          <p:nvPr>
            <p:ph type="ctrTitle"/>
          </p:nvPr>
        </p:nvSpPr>
        <p:spPr>
          <a:xfrm>
            <a:off x="283536" y="1650344"/>
            <a:ext cx="4167962" cy="92140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 Data Solution Architecture</a:t>
            </a:r>
            <a:endParaRPr dirty="0"/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2"/>
          </p:nvPr>
        </p:nvSpPr>
        <p:spPr>
          <a:xfrm>
            <a:off x="283531" y="1100675"/>
            <a:ext cx="2514394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7" name="Google Shape;247;p43"/>
          <p:cNvSpPr txBox="1">
            <a:spLocks noGrp="1"/>
          </p:cNvSpPr>
          <p:nvPr>
            <p:ph type="ctrTitle" idx="3"/>
          </p:nvPr>
        </p:nvSpPr>
        <p:spPr>
          <a:xfrm>
            <a:off x="6346026" y="1650344"/>
            <a:ext cx="2514392" cy="921406"/>
          </a:xfrm>
          <a:prstGeom prst="rect">
            <a:avLst/>
          </a:prstGeom>
        </p:spPr>
        <p:txBody>
          <a:bodyPr spcFirstLastPara="1" wrap="square" lIns="274300" tIns="0" rIns="91425" bIns="91425" anchor="t" anchorCtr="0">
            <a:noAutofit/>
          </a:bodyPr>
          <a:lstStyle/>
          <a:p>
            <a:r>
              <a:rPr lang="en-US" dirty="0"/>
              <a:t>E-Commerce Sales </a:t>
            </a:r>
            <a:br>
              <a:rPr lang="en-US" dirty="0"/>
            </a:br>
            <a:r>
              <a:rPr lang="en-US" dirty="0"/>
              <a:t>Analysis (Hive)</a:t>
            </a:r>
            <a:br>
              <a:rPr lang="en-US" dirty="0"/>
            </a:br>
            <a:endParaRPr dirty="0"/>
          </a:p>
        </p:txBody>
      </p:sp>
      <p:sp>
        <p:nvSpPr>
          <p:cNvPr id="249" name="Google Shape;249;p43"/>
          <p:cNvSpPr txBox="1">
            <a:spLocks noGrp="1"/>
          </p:cNvSpPr>
          <p:nvPr>
            <p:ph type="title" idx="5"/>
          </p:nvPr>
        </p:nvSpPr>
        <p:spPr>
          <a:xfrm>
            <a:off x="6346030" y="1102100"/>
            <a:ext cx="2514393" cy="576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0" name="Google Shape;250;p43"/>
          <p:cNvSpPr txBox="1">
            <a:spLocks noGrp="1"/>
          </p:cNvSpPr>
          <p:nvPr>
            <p:ph type="ctrTitle" idx="9"/>
          </p:nvPr>
        </p:nvSpPr>
        <p:spPr>
          <a:xfrm>
            <a:off x="6114391" y="3490894"/>
            <a:ext cx="2746025" cy="98217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Walmart Stocks Analysis(</a:t>
            </a:r>
            <a:r>
              <a:rPr lang="en-IN" dirty="0"/>
              <a:t>SparkSQL &amp; PySpark)</a:t>
            </a:r>
            <a:endParaRPr dirty="0"/>
          </a:p>
        </p:txBody>
      </p:sp>
      <p:sp>
        <p:nvSpPr>
          <p:cNvPr id="252" name="Google Shape;252;p43"/>
          <p:cNvSpPr txBox="1">
            <a:spLocks noGrp="1"/>
          </p:cNvSpPr>
          <p:nvPr>
            <p:ph type="title" idx="14"/>
          </p:nvPr>
        </p:nvSpPr>
        <p:spPr>
          <a:xfrm>
            <a:off x="6346030" y="2939850"/>
            <a:ext cx="2514387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575325" y="2428300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254004" y="1428024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3225" y="1537375"/>
            <a:ext cx="839381" cy="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614172" y="183295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-IN" dirty="0"/>
              <a:t>EAN OF CLOSE </a:t>
            </a:r>
            <a:endParaRPr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778318" y="4572804"/>
            <a:ext cx="7699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A15A3-4A74-408A-AD39-828998DF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18" y="2722054"/>
            <a:ext cx="3200400" cy="189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A6125-146D-44FC-9722-9A07CA5363E9}"/>
              </a:ext>
            </a:extLst>
          </p:cNvPr>
          <p:cNvSpPr txBox="1"/>
          <p:nvPr/>
        </p:nvSpPr>
        <p:spPr>
          <a:xfrm>
            <a:off x="5108265" y="3227337"/>
            <a:ext cx="265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Josefin Sans" panose="020B0604020202020204" charset="0"/>
              </a:rPr>
              <a:t>Mean of close prices of stock</a:t>
            </a:r>
            <a:endParaRPr lang="en-IN" sz="2000" dirty="0">
              <a:solidFill>
                <a:schemeClr val="tx2"/>
              </a:solidFill>
              <a:latin typeface="Josefin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4C64-41B9-40AD-BF5A-C47259925121}"/>
              </a:ext>
            </a:extLst>
          </p:cNvPr>
          <p:cNvSpPr txBox="1"/>
          <p:nvPr/>
        </p:nvSpPr>
        <p:spPr>
          <a:xfrm>
            <a:off x="734775" y="1065669"/>
            <a:ext cx="72533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create external table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avg_close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close_mean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double)row format delimited fields terminated by ',' location '/user/hive/warehouse/walmart1/us2.txt’ ;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insert overwrite table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avg_close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select avg(Close) as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Avg_Close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from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walmart_stocks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;</a:t>
            </a:r>
            <a:endParaRPr lang="en-IN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261257" y="64535"/>
            <a:ext cx="8331672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MAX</a:t>
            </a:r>
            <a:r>
              <a:rPr lang="en-IN" sz="2800" dirty="0"/>
              <a:t>IMUM</a:t>
            </a:r>
            <a:r>
              <a:rPr lang="en" sz="2800" dirty="0"/>
              <a:t> AND MIN</a:t>
            </a:r>
            <a:r>
              <a:rPr lang="en-IN" sz="2800" dirty="0"/>
              <a:t>IMUM</a:t>
            </a:r>
            <a:r>
              <a:rPr lang="en" sz="2800" dirty="0"/>
              <a:t> OF VOLUME</a:t>
            </a:r>
            <a:endParaRPr sz="2800"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734775" y="4396200"/>
            <a:ext cx="7699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83" name="Google Shape;683;p43"/>
          <p:cNvSpPr txBox="1"/>
          <p:nvPr/>
        </p:nvSpPr>
        <p:spPr>
          <a:xfrm>
            <a:off x="6233767" y="3628750"/>
            <a:ext cx="2554616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Minimum and maximum of volume of stocks</a:t>
            </a:r>
            <a:endParaRPr sz="1900" dirty="0">
              <a:solidFill>
                <a:schemeClr val="dk2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695" name="Google Shape;695;p43"/>
          <p:cNvSpPr txBox="1"/>
          <p:nvPr/>
        </p:nvSpPr>
        <p:spPr>
          <a:xfrm>
            <a:off x="4889018" y="3734800"/>
            <a:ext cx="9552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912BF-3425-47DF-B479-41E9A2CF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75" y="2905320"/>
            <a:ext cx="4791241" cy="2089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679FA6-075C-49AF-9D19-89302E0E306E}"/>
              </a:ext>
            </a:extLst>
          </p:cNvPr>
          <p:cNvSpPr txBox="1"/>
          <p:nvPr/>
        </p:nvSpPr>
        <p:spPr>
          <a:xfrm>
            <a:off x="706602" y="2543528"/>
            <a:ext cx="565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</a:rPr>
              <a:t>walmartDF.createOrReplaceTempView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</a:rPr>
              <a:t>('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</a:rPr>
              <a:t>newDF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</a:rPr>
              <a:t>')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42AB9-3210-4745-887E-557160346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02" y="640784"/>
            <a:ext cx="7440982" cy="17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6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69397" y="173984"/>
            <a:ext cx="8505843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PERCENT O</a:t>
            </a:r>
            <a:r>
              <a:rPr lang="en-IN" sz="2800" dirty="0"/>
              <a:t>F</a:t>
            </a:r>
            <a:r>
              <a:rPr lang="en" sz="2800" dirty="0"/>
              <a:t> TIME </a:t>
            </a:r>
            <a:r>
              <a:rPr lang="en-IN" sz="2800" dirty="0"/>
              <a:t>WAS THE HIGH &gt; 80 $</a:t>
            </a:r>
            <a:endParaRPr sz="2800" dirty="0"/>
          </a:p>
        </p:txBody>
      </p:sp>
      <p:sp>
        <p:nvSpPr>
          <p:cNvPr id="690" name="Google Shape;690;p43"/>
          <p:cNvSpPr txBox="1"/>
          <p:nvPr/>
        </p:nvSpPr>
        <p:spPr>
          <a:xfrm>
            <a:off x="5491361" y="1386509"/>
            <a:ext cx="3083879" cy="25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Percentage of the time when the high prices of stocks were greater than 80$</a:t>
            </a:r>
            <a:endParaRPr sz="2500" dirty="0">
              <a:solidFill>
                <a:schemeClr val="tx2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695" name="Google Shape;695;p43"/>
          <p:cNvSpPr txBox="1"/>
          <p:nvPr/>
        </p:nvSpPr>
        <p:spPr>
          <a:xfrm>
            <a:off x="4889018" y="3734800"/>
            <a:ext cx="9552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67255-6FD3-4069-B418-FE4EC84E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75" y="1582497"/>
            <a:ext cx="4516322" cy="23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9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87086" y="183295"/>
            <a:ext cx="8244586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MAXIMU</a:t>
            </a:r>
            <a:r>
              <a:rPr lang="en-IN" dirty="0"/>
              <a:t>M OF HIGH PER YEAR</a:t>
            </a:r>
            <a:endParaRPr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734775" y="4396200"/>
            <a:ext cx="7699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0B278327-7F07-44F0-86D0-D8B9F7E52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39" y="1596578"/>
            <a:ext cx="2986130" cy="2175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69985-902B-4E94-98DB-6482FAD7269F}"/>
              </a:ext>
            </a:extLst>
          </p:cNvPr>
          <p:cNvSpPr txBox="1"/>
          <p:nvPr/>
        </p:nvSpPr>
        <p:spPr>
          <a:xfrm>
            <a:off x="5776686" y="2017486"/>
            <a:ext cx="2657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Josefin Sans" panose="020B0604020202020204" charset="0"/>
              </a:rPr>
              <a:t>Maximum of high prices of stock for each year</a:t>
            </a:r>
            <a:endParaRPr lang="en-IN" sz="1600" dirty="0">
              <a:solidFill>
                <a:schemeClr val="tx2"/>
              </a:solidFill>
              <a:latin typeface="Josefi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0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511044" y="375800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PE</a:t>
            </a:r>
            <a:r>
              <a:rPr lang="en-IN" dirty="0"/>
              <a:t>ARSON CORRELATION</a:t>
            </a:r>
            <a:endParaRPr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734775" y="4396200"/>
            <a:ext cx="7699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DA363118-1AAE-4F60-B5B4-BDA55D2F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67" y="1973478"/>
            <a:ext cx="3319503" cy="1799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D17B4-E43C-48D2-A376-4F50C6005269}"/>
              </a:ext>
            </a:extLst>
          </p:cNvPr>
          <p:cNvSpPr txBox="1"/>
          <p:nvPr/>
        </p:nvSpPr>
        <p:spPr>
          <a:xfrm>
            <a:off x="4962740" y="1732847"/>
            <a:ext cx="285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Josefin Sans" panose="020B0604020202020204" charset="0"/>
              </a:rPr>
              <a:t>Pearson correlation between high and volume</a:t>
            </a:r>
            <a:endParaRPr lang="en-IN" sz="1800" dirty="0">
              <a:solidFill>
                <a:schemeClr val="tx2"/>
              </a:solidFill>
              <a:latin typeface="Josefin San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CDD97-A22B-45B1-859C-682846916D2B}"/>
              </a:ext>
            </a:extLst>
          </p:cNvPr>
          <p:cNvSpPr txBox="1"/>
          <p:nvPr/>
        </p:nvSpPr>
        <p:spPr>
          <a:xfrm>
            <a:off x="5025926" y="2571750"/>
            <a:ext cx="279001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Josefin Sans" panose="020B0604020202020204" charset="0"/>
              </a:rPr>
              <a:t>Pearson correlation is the ratio between the covariance of two variables and product of Standard deviation</a:t>
            </a:r>
            <a:endParaRPr lang="en-IN" sz="1600" dirty="0">
              <a:solidFill>
                <a:schemeClr val="tx2"/>
              </a:solidFill>
              <a:latin typeface="Josefi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56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0" y="142044"/>
            <a:ext cx="8600186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AVERAGE CLOSE FOR EACH </a:t>
            </a:r>
            <a:r>
              <a:rPr lang="en-IN" sz="2400" dirty="0"/>
              <a:t>CALENDAR </a:t>
            </a:r>
            <a:r>
              <a:rPr lang="en" sz="2400" dirty="0"/>
              <a:t> MONTH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8BF63-09B7-4EC6-B4D3-B42CDE56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65" y="1293419"/>
            <a:ext cx="4104916" cy="2844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0D795-E2B6-43DD-AB8A-1BB260A1FB6E}"/>
              </a:ext>
            </a:extLst>
          </p:cNvPr>
          <p:cNvSpPr txBox="1"/>
          <p:nvPr/>
        </p:nvSpPr>
        <p:spPr>
          <a:xfrm>
            <a:off x="5637654" y="1992585"/>
            <a:ext cx="2483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Josefin Sans" panose="020B0604020202020204" charset="0"/>
              </a:rPr>
              <a:t>Average close for each calendar month for two years</a:t>
            </a:r>
            <a:endParaRPr lang="en-IN" sz="1800" dirty="0">
              <a:solidFill>
                <a:schemeClr val="tx2"/>
              </a:solidFill>
              <a:latin typeface="Josefi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3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713232" y="475488"/>
            <a:ext cx="77175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SPARK ARCHITECT</a:t>
            </a:r>
            <a:r>
              <a:rPr lang="en-IN" dirty="0"/>
              <a:t>U</a:t>
            </a:r>
            <a:r>
              <a:rPr lang="en" dirty="0"/>
              <a:t>RE</a:t>
            </a:r>
            <a:endParaRPr dirty="0"/>
          </a:p>
        </p:txBody>
      </p:sp>
      <p:pic>
        <p:nvPicPr>
          <p:cNvPr id="1026" name="Picture 2" descr="https://2603032841-files.gitbook.io/~/files/v0/b/gitbook-legacy-files/o/assets%2F-LkwjM9iFxyVX0PINZ87%2F-Lx8hCv7KRB1r1BpgD95%2F-Lx8iC7EE04C_tG8g5yY%2FScreen%20Shot%202019-12-27%20at%203.36.41%20PM.png?alt=media&amp;token=1019c2b0-522d-47da-a1a2-630e8de267a5">
            <a:extLst>
              <a:ext uri="{FF2B5EF4-FFF2-40B4-BE49-F238E27FC236}">
                <a16:creationId xmlns:a16="http://schemas.microsoft.com/office/drawing/2014/main" id="{4194E1BF-212B-45F1-8D0D-F8C2F2F0F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20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34075" y="-5778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987591" y="14130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98734">
            <a:off x="6372879" y="1113165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750" y="1413066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83675" y="22499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53" y="2825949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92395">
            <a:off x="856775" y="2578952"/>
            <a:ext cx="1887574" cy="17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450" y="3491600"/>
            <a:ext cx="839381" cy="8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9"/>
          <p:cNvSpPr txBox="1">
            <a:spLocks noGrp="1"/>
          </p:cNvSpPr>
          <p:nvPr>
            <p:ph type="subTitle" idx="3"/>
          </p:nvPr>
        </p:nvSpPr>
        <p:spPr>
          <a:xfrm>
            <a:off x="2613779" y="1411077"/>
            <a:ext cx="3644160" cy="2059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        YOU</a:t>
            </a:r>
            <a:endParaRPr sz="6600" b="1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 453">
            <a:extLst>
              <a:ext uri="{FF2B5EF4-FFF2-40B4-BE49-F238E27FC236}">
                <a16:creationId xmlns:a16="http://schemas.microsoft.com/office/drawing/2014/main" id="{424FB150-DEAB-467D-A33E-7B827418B3B5}"/>
              </a:ext>
            </a:extLst>
          </p:cNvPr>
          <p:cNvSpPr/>
          <p:nvPr/>
        </p:nvSpPr>
        <p:spPr>
          <a:xfrm>
            <a:off x="321358" y="3227366"/>
            <a:ext cx="1179166" cy="247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7" name="Google Shape;447;p38"/>
          <p:cNvSpPr txBox="1">
            <a:spLocks noGrp="1"/>
          </p:cNvSpPr>
          <p:nvPr>
            <p:ph type="title"/>
          </p:nvPr>
        </p:nvSpPr>
        <p:spPr>
          <a:xfrm>
            <a:off x="247183" y="43929"/>
            <a:ext cx="8223573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BIG DATA SOLUTION ARCHITECTURE</a:t>
            </a:r>
            <a:endParaRPr sz="28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928AC41-B93D-4D88-B4EC-2CB59A2F1405}"/>
              </a:ext>
            </a:extLst>
          </p:cNvPr>
          <p:cNvSpPr/>
          <p:nvPr/>
        </p:nvSpPr>
        <p:spPr>
          <a:xfrm>
            <a:off x="334263" y="886265"/>
            <a:ext cx="1436383" cy="3562415"/>
          </a:xfrm>
          <a:prstGeom prst="round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2" descr="Microsoft SQL Server Logo PNG vector in SVG, PDF, AI, CDR format">
            <a:extLst>
              <a:ext uri="{FF2B5EF4-FFF2-40B4-BE49-F238E27FC236}">
                <a16:creationId xmlns:a16="http://schemas.microsoft.com/office/drawing/2014/main" id="{5E2BADC0-2127-4406-AC11-5BF82E5D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8" y="2385117"/>
            <a:ext cx="606949" cy="61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4D1F10-B65E-4FF0-810A-EE1DBD581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5" y="1682513"/>
            <a:ext cx="606948" cy="61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6" descr="A detailed Outlook to No SQL Know Hows - Blazeclan">
            <a:extLst>
              <a:ext uri="{FF2B5EF4-FFF2-40B4-BE49-F238E27FC236}">
                <a16:creationId xmlns:a16="http://schemas.microsoft.com/office/drawing/2014/main" id="{5DD5F1A9-2C0A-4115-A296-FCA3BBC5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2" y="3779462"/>
            <a:ext cx="769583" cy="48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487F9FC-8983-40A0-A6CB-E54F90BAE478}"/>
              </a:ext>
            </a:extLst>
          </p:cNvPr>
          <p:cNvSpPr/>
          <p:nvPr/>
        </p:nvSpPr>
        <p:spPr>
          <a:xfrm>
            <a:off x="4868007" y="936712"/>
            <a:ext cx="2167969" cy="356241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3D8795-7EE7-4D99-8023-857E5E8D7656}"/>
              </a:ext>
            </a:extLst>
          </p:cNvPr>
          <p:cNvSpPr/>
          <p:nvPr/>
        </p:nvSpPr>
        <p:spPr>
          <a:xfrm>
            <a:off x="2660988" y="936713"/>
            <a:ext cx="1680286" cy="356241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12" descr="Apache Spark SVG Vector Logos - Vector Logo Zone">
            <a:extLst>
              <a:ext uri="{FF2B5EF4-FFF2-40B4-BE49-F238E27FC236}">
                <a16:creationId xmlns:a16="http://schemas.microsoft.com/office/drawing/2014/main" id="{780CBE03-E008-4B01-9DDC-2B0D3D89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93" y="1462015"/>
            <a:ext cx="654980" cy="600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Apache Kafka">
            <a:extLst>
              <a:ext uri="{FF2B5EF4-FFF2-40B4-BE49-F238E27FC236}">
                <a16:creationId xmlns:a16="http://schemas.microsoft.com/office/drawing/2014/main" id="{C43BAEAD-F7AC-4396-AF7D-9C0037ECD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53" y="2820042"/>
            <a:ext cx="722283" cy="68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0305A6-1E46-4725-8F63-BA8C4247B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944" y="1415426"/>
            <a:ext cx="662611" cy="652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C9A662-8E82-4049-813D-81420430B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0097" y="1870471"/>
            <a:ext cx="923068" cy="587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8" descr="What is Azure Data Factory? - DevOpsSchool.com">
            <a:extLst>
              <a:ext uri="{FF2B5EF4-FFF2-40B4-BE49-F238E27FC236}">
                <a16:creationId xmlns:a16="http://schemas.microsoft.com/office/drawing/2014/main" id="{4F28CA9C-FA32-4B6B-85A3-6E86F5B4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6" y="1111514"/>
            <a:ext cx="1024213" cy="601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Enterprise Cloud Data Management | Informatica">
            <a:extLst>
              <a:ext uri="{FF2B5EF4-FFF2-40B4-BE49-F238E27FC236}">
                <a16:creationId xmlns:a16="http://schemas.microsoft.com/office/drawing/2014/main" id="{5EFDB803-BDFF-4972-9A32-3ED5155A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5" y="3714382"/>
            <a:ext cx="983211" cy="516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Apache HBase | Comprehensive Guide to Apache HBase">
            <a:extLst>
              <a:ext uri="{FF2B5EF4-FFF2-40B4-BE49-F238E27FC236}">
                <a16:creationId xmlns:a16="http://schemas.microsoft.com/office/drawing/2014/main" id="{EA76CD7F-76D7-47C3-B24F-84309214D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078" y="2549234"/>
            <a:ext cx="654981" cy="596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Hadoop Snap Pack Integration | SnapLogic">
            <a:extLst>
              <a:ext uri="{FF2B5EF4-FFF2-40B4-BE49-F238E27FC236}">
                <a16:creationId xmlns:a16="http://schemas.microsoft.com/office/drawing/2014/main" id="{878DF219-EE38-4B0E-8578-5BFC5CDB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61" y="2550243"/>
            <a:ext cx="596956" cy="596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Amperity &amp; Microsoft | Amperity">
            <a:extLst>
              <a:ext uri="{FF2B5EF4-FFF2-40B4-BE49-F238E27FC236}">
                <a16:creationId xmlns:a16="http://schemas.microsoft.com/office/drawing/2014/main" id="{B34403AF-6424-42C3-938B-7FAC49F4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738" y="3558069"/>
            <a:ext cx="1114505" cy="528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2" name="Picture 51" descr="SQLplus с человеческим лицом – andGINEER – Andrey Sorokin, engineer">
            <a:extLst>
              <a:ext uri="{FF2B5EF4-FFF2-40B4-BE49-F238E27FC236}">
                <a16:creationId xmlns:a16="http://schemas.microsoft.com/office/drawing/2014/main" id="{FE629EFC-82E0-4132-950E-706937A7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1" y="1012079"/>
            <a:ext cx="991894" cy="587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79184-D0D1-467A-B2B6-033C8CEDB808}"/>
              </a:ext>
            </a:extLst>
          </p:cNvPr>
          <p:cNvSpPr txBox="1"/>
          <p:nvPr/>
        </p:nvSpPr>
        <p:spPr>
          <a:xfrm>
            <a:off x="502375" y="4770937"/>
            <a:ext cx="120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SOURCES</a:t>
            </a:r>
            <a:endParaRPr lang="en-I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31BEBA-41BD-4EFE-9187-20E8D2080DB2}"/>
              </a:ext>
            </a:extLst>
          </p:cNvPr>
          <p:cNvSpPr/>
          <p:nvPr/>
        </p:nvSpPr>
        <p:spPr>
          <a:xfrm>
            <a:off x="1737263" y="4084212"/>
            <a:ext cx="13757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</a:rPr>
              <a:t>ETL PIPELINE</a:t>
            </a:r>
            <a:endParaRPr lang="en-IN" sz="900" dirty="0">
              <a:solidFill>
                <a:srgbClr val="FFC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3E31D-3E93-4F9F-98C1-850BFB48B499}"/>
              </a:ext>
            </a:extLst>
          </p:cNvPr>
          <p:cNvSpPr/>
          <p:nvPr/>
        </p:nvSpPr>
        <p:spPr>
          <a:xfrm>
            <a:off x="5523250" y="4679464"/>
            <a:ext cx="1074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ANALYSIS</a:t>
            </a:r>
            <a:endParaRPr lang="en-I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A450B-EC4E-4DAB-B40C-95FFA63BDFE2}"/>
              </a:ext>
            </a:extLst>
          </p:cNvPr>
          <p:cNvSpPr/>
          <p:nvPr/>
        </p:nvSpPr>
        <p:spPr>
          <a:xfrm>
            <a:off x="7327934" y="4675605"/>
            <a:ext cx="16514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VISUALIZATIONS</a:t>
            </a:r>
            <a:endParaRPr lang="en-I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A2229-630E-48CB-A31C-01BD112CE08D}"/>
              </a:ext>
            </a:extLst>
          </p:cNvPr>
          <p:cNvSpPr txBox="1"/>
          <p:nvPr/>
        </p:nvSpPr>
        <p:spPr>
          <a:xfrm>
            <a:off x="2660988" y="4760617"/>
            <a:ext cx="1759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INGESTION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915812AA-DFA0-4905-BDC6-909A284C8801}"/>
              </a:ext>
            </a:extLst>
          </p:cNvPr>
          <p:cNvCxnSpPr/>
          <p:nvPr/>
        </p:nvCxnSpPr>
        <p:spPr>
          <a:xfrm>
            <a:off x="1604479" y="1412032"/>
            <a:ext cx="1302003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2" name="Picture 16" descr="Tableau Logo - How to Optimize it, Pick the right one, and skip the edited  logos popping up.">
            <a:extLst>
              <a:ext uri="{FF2B5EF4-FFF2-40B4-BE49-F238E27FC236}">
                <a16:creationId xmlns:a16="http://schemas.microsoft.com/office/drawing/2014/main" id="{6382AA7C-6816-409A-BAD1-503CB649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57" y="2185707"/>
            <a:ext cx="832703" cy="62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0173355-7B16-4C33-9555-EA95091AD1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7290" y="3146189"/>
            <a:ext cx="832703" cy="533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9" name="Picture 18" descr="Qlik View | Brands of the World™ | Download vector logos and logotypes">
            <a:extLst>
              <a:ext uri="{FF2B5EF4-FFF2-40B4-BE49-F238E27FC236}">
                <a16:creationId xmlns:a16="http://schemas.microsoft.com/office/drawing/2014/main" id="{9F56CE76-B45E-4957-A361-FFC82EED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12" y="1340071"/>
            <a:ext cx="884058" cy="53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BF4EFD-1177-45A9-A1A6-15EC0EDB58F3}"/>
              </a:ext>
            </a:extLst>
          </p:cNvPr>
          <p:cNvCxnSpPr/>
          <p:nvPr/>
        </p:nvCxnSpPr>
        <p:spPr>
          <a:xfrm>
            <a:off x="1604479" y="4027184"/>
            <a:ext cx="1302003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880258B-7359-40C9-894A-5A000EE720E1}"/>
              </a:ext>
            </a:extLst>
          </p:cNvPr>
          <p:cNvCxnSpPr>
            <a:cxnSpLocks/>
          </p:cNvCxnSpPr>
          <p:nvPr/>
        </p:nvCxnSpPr>
        <p:spPr>
          <a:xfrm>
            <a:off x="1604478" y="2076702"/>
            <a:ext cx="1378811" cy="11605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D620CC34-ED36-4868-80FB-97B74EE68B8A}"/>
              </a:ext>
            </a:extLst>
          </p:cNvPr>
          <p:cNvSpPr txBox="1"/>
          <p:nvPr/>
        </p:nvSpPr>
        <p:spPr>
          <a:xfrm>
            <a:off x="376344" y="3119474"/>
            <a:ext cx="1320591" cy="276999"/>
          </a:xfrm>
          <a:prstGeom prst="rect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Live applications</a:t>
            </a:r>
            <a:endParaRPr lang="en-IN" sz="12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4CDE89C-F6C3-4399-A1F2-66CBB6B189A9}"/>
              </a:ext>
            </a:extLst>
          </p:cNvPr>
          <p:cNvCxnSpPr/>
          <p:nvPr/>
        </p:nvCxnSpPr>
        <p:spPr>
          <a:xfrm>
            <a:off x="1774138" y="3227366"/>
            <a:ext cx="1302003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60DE1F0-EDD9-4214-82FA-086028E92212}"/>
              </a:ext>
            </a:extLst>
          </p:cNvPr>
          <p:cNvCxnSpPr>
            <a:cxnSpLocks/>
          </p:cNvCxnSpPr>
          <p:nvPr/>
        </p:nvCxnSpPr>
        <p:spPr>
          <a:xfrm flipV="1">
            <a:off x="1515893" y="2192755"/>
            <a:ext cx="1467396" cy="48733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4" name="Arrow: Right 463">
            <a:extLst>
              <a:ext uri="{FF2B5EF4-FFF2-40B4-BE49-F238E27FC236}">
                <a16:creationId xmlns:a16="http://schemas.microsoft.com/office/drawing/2014/main" id="{2BB86F05-257C-4027-BAA0-5925BC3FA8F7}"/>
              </a:ext>
            </a:extLst>
          </p:cNvPr>
          <p:cNvSpPr/>
          <p:nvPr/>
        </p:nvSpPr>
        <p:spPr>
          <a:xfrm>
            <a:off x="4305333" y="2549234"/>
            <a:ext cx="730440" cy="18334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99F9A221-2D53-4DE6-877D-9DA980D6A827}"/>
              </a:ext>
            </a:extLst>
          </p:cNvPr>
          <p:cNvSpPr/>
          <p:nvPr/>
        </p:nvSpPr>
        <p:spPr>
          <a:xfrm>
            <a:off x="6913994" y="2496751"/>
            <a:ext cx="730440" cy="18334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17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title"/>
          </p:nvPr>
        </p:nvSpPr>
        <p:spPr>
          <a:xfrm>
            <a:off x="575346" y="289000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</a:t>
            </a:r>
            <a:r>
              <a:rPr lang="en-IN" dirty="0"/>
              <a:t>ECHNOLOGIES USED</a:t>
            </a:r>
            <a:endParaRPr dirty="0"/>
          </a:p>
        </p:txBody>
      </p:sp>
      <p:sp>
        <p:nvSpPr>
          <p:cNvPr id="448" name="Google Shape;448;p38"/>
          <p:cNvSpPr/>
          <p:nvPr/>
        </p:nvSpPr>
        <p:spPr>
          <a:xfrm>
            <a:off x="956119" y="1566435"/>
            <a:ext cx="1967181" cy="1907076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dirty="0">
                <a:solidFill>
                  <a:schemeClr val="dk2"/>
                </a:solidFill>
                <a:latin typeface="Josefin Sans"/>
                <a:sym typeface="Josefin Sans"/>
              </a:rPr>
              <a:t>PY</a:t>
            </a:r>
            <a:r>
              <a:rPr lang="en" sz="2000" dirty="0">
                <a:solidFill>
                  <a:schemeClr val="dk2"/>
                </a:solidFill>
                <a:latin typeface="Josefin Sans"/>
                <a:sym typeface="Josefin Sans"/>
              </a:rPr>
              <a:t>SPARK</a:t>
            </a:r>
            <a:endParaRPr sz="2000" dirty="0"/>
          </a:p>
        </p:txBody>
      </p:sp>
      <p:sp>
        <p:nvSpPr>
          <p:cNvPr id="449" name="Google Shape;449;p38"/>
          <p:cNvSpPr/>
          <p:nvPr/>
        </p:nvSpPr>
        <p:spPr>
          <a:xfrm>
            <a:off x="3655317" y="2612505"/>
            <a:ext cx="2224102" cy="2140056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2"/>
                </a:solidFill>
                <a:latin typeface="Josefin Sans"/>
                <a:sym typeface="Josefin Sans"/>
              </a:rPr>
              <a:t>HADOOP</a:t>
            </a:r>
            <a:endParaRPr sz="2400" dirty="0"/>
          </a:p>
        </p:txBody>
      </p:sp>
      <p:sp>
        <p:nvSpPr>
          <p:cNvPr id="450" name="Google Shape;450;p38"/>
          <p:cNvSpPr/>
          <p:nvPr/>
        </p:nvSpPr>
        <p:spPr>
          <a:xfrm>
            <a:off x="6550478" y="1392395"/>
            <a:ext cx="1967181" cy="1962361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HIVE</a:t>
            </a:r>
            <a:endParaRPr sz="2800" dirty="0"/>
          </a:p>
        </p:txBody>
      </p:sp>
      <p:sp>
        <p:nvSpPr>
          <p:cNvPr id="452" name="Google Shape;452;p38"/>
          <p:cNvSpPr txBox="1"/>
          <p:nvPr/>
        </p:nvSpPr>
        <p:spPr>
          <a:xfrm>
            <a:off x="812808" y="3823524"/>
            <a:ext cx="1900656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Version: 3.3.2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Mode : </a:t>
            </a:r>
            <a:r>
              <a:rPr lang="en-IN" sz="1600" dirty="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Standalone</a:t>
            </a:r>
            <a:r>
              <a:rPr lang="en" dirty="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 </a:t>
            </a:r>
            <a:endParaRPr dirty="0">
              <a:solidFill>
                <a:srgbClr val="FFFFFF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455" name="Google Shape;455;p38"/>
          <p:cNvSpPr txBox="1"/>
          <p:nvPr/>
        </p:nvSpPr>
        <p:spPr>
          <a:xfrm>
            <a:off x="3973559" y="1722793"/>
            <a:ext cx="171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Version:  2.6.0</a:t>
            </a:r>
            <a:endParaRPr sz="1600" dirty="0">
              <a:solidFill>
                <a:srgbClr val="FFFFFF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6716276" y="3758209"/>
            <a:ext cx="171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Version: 1.1.0 </a:t>
            </a:r>
            <a:endParaRPr sz="1600" dirty="0">
              <a:solidFill>
                <a:srgbClr val="FFFFFF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6550478" y="1358414"/>
            <a:ext cx="1967181" cy="1996342"/>
          </a:xfrm>
          <a:prstGeom prst="arc">
            <a:avLst>
              <a:gd name="adj1" fmla="val 16200000"/>
              <a:gd name="adj2" fmla="val 6302395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3" name="Google Shape;463;p38"/>
          <p:cNvCxnSpPr>
            <a:cxnSpLocks/>
          </p:cNvCxnSpPr>
          <p:nvPr/>
        </p:nvCxnSpPr>
        <p:spPr>
          <a:xfrm rot="16200000" flipH="1">
            <a:off x="1788300" y="3648520"/>
            <a:ext cx="350014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61;p38">
            <a:extLst>
              <a:ext uri="{FF2B5EF4-FFF2-40B4-BE49-F238E27FC236}">
                <a16:creationId xmlns:a16="http://schemas.microsoft.com/office/drawing/2014/main" id="{6AB6E5BA-B161-4962-9EA5-C2038086E5B2}"/>
              </a:ext>
            </a:extLst>
          </p:cNvPr>
          <p:cNvSpPr/>
          <p:nvPr/>
        </p:nvSpPr>
        <p:spPr>
          <a:xfrm>
            <a:off x="863600" y="1564610"/>
            <a:ext cx="2028487" cy="1907076"/>
          </a:xfrm>
          <a:prstGeom prst="arc">
            <a:avLst>
              <a:gd name="adj1" fmla="val 15265082"/>
              <a:gd name="adj2" fmla="val 612094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61;p38">
            <a:extLst>
              <a:ext uri="{FF2B5EF4-FFF2-40B4-BE49-F238E27FC236}">
                <a16:creationId xmlns:a16="http://schemas.microsoft.com/office/drawing/2014/main" id="{2D252D77-BB76-43B7-A4FC-C64029B688AA}"/>
              </a:ext>
            </a:extLst>
          </p:cNvPr>
          <p:cNvSpPr/>
          <p:nvPr/>
        </p:nvSpPr>
        <p:spPr>
          <a:xfrm>
            <a:off x="3659207" y="2600212"/>
            <a:ext cx="2224101" cy="2140057"/>
          </a:xfrm>
          <a:prstGeom prst="arc">
            <a:avLst>
              <a:gd name="adj1" fmla="val 15094548"/>
              <a:gd name="adj2" fmla="val 594789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" name="Google Shape;463;p38">
            <a:extLst>
              <a:ext uri="{FF2B5EF4-FFF2-40B4-BE49-F238E27FC236}">
                <a16:creationId xmlns:a16="http://schemas.microsoft.com/office/drawing/2014/main" id="{1D871304-FC8B-40E5-BA29-DA32FA470F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6421" y="3532274"/>
            <a:ext cx="350014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463;p38">
            <a:extLst>
              <a:ext uri="{FF2B5EF4-FFF2-40B4-BE49-F238E27FC236}">
                <a16:creationId xmlns:a16="http://schemas.microsoft.com/office/drawing/2014/main" id="{47ED63AA-2AAE-4BA4-92E0-33A5358884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30669" y="2396742"/>
            <a:ext cx="350014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7806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ctrTitle"/>
          </p:nvPr>
        </p:nvSpPr>
        <p:spPr>
          <a:xfrm>
            <a:off x="3168841" y="834571"/>
            <a:ext cx="5831817" cy="29754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6100" dirty="0">
                <a:solidFill>
                  <a:schemeClr val="bg2">
                    <a:lumMod val="75000"/>
                  </a:schemeClr>
                </a:solidFill>
              </a:rPr>
              <a:t>E-COMMERCE SALES ANALYSIS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42" y="1655268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012" y="2361666"/>
            <a:ext cx="2094200" cy="17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133" y="2836907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56459">
            <a:off x="767326" y="1641969"/>
            <a:ext cx="1131643" cy="254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8812" y="1037275"/>
            <a:ext cx="588600" cy="618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61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551182" y="2322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0" y="331106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3583" y="-2055423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20500" y="306850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25" y="38973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275" y="37699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26050" y="-15577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4353" y="-282552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078783" y="-103500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adoop Component Hive, Online Hadoop Course">
            <a:extLst>
              <a:ext uri="{FF2B5EF4-FFF2-40B4-BE49-F238E27FC236}">
                <a16:creationId xmlns:a16="http://schemas.microsoft.com/office/drawing/2014/main" id="{B09981DB-D022-4219-BD6C-A93B42A9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0" y="683537"/>
            <a:ext cx="6906056" cy="38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03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229161" y="142044"/>
            <a:ext cx="8131068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Customer categorization based on amount spent by customer</a:t>
            </a:r>
            <a:endParaRPr sz="2200" dirty="0"/>
          </a:p>
        </p:txBody>
      </p:sp>
      <p:sp>
        <p:nvSpPr>
          <p:cNvPr id="675" name="Google Shape;675;p43"/>
          <p:cNvSpPr txBox="1"/>
          <p:nvPr/>
        </p:nvSpPr>
        <p:spPr>
          <a:xfrm>
            <a:off x="734775" y="4396200"/>
            <a:ext cx="76992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F513C-87C4-42F5-BB08-5B2658058958}"/>
              </a:ext>
            </a:extLst>
          </p:cNvPr>
          <p:cNvSpPr txBox="1"/>
          <p:nvPr/>
        </p:nvSpPr>
        <p:spPr>
          <a:xfrm>
            <a:off x="229161" y="845662"/>
            <a:ext cx="350573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create external table PS1 (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custoemr_id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string, 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total_amnt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double, 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spending_habits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string)row format delimited fields terminated by ' ' location '/user/hive/warehouse/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hiveProject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/ps1/problem1.txt’; 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insert overwrite table PS1 select 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customer_id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, sum(payment) as 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total_spending,case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when sum(payment) &gt;= 2000 then ‘high spender' when 500&gt;=sum(payment)&lt;=1500 then ‘Medium Spender' else ‘low Spender' end as 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Spending_Habits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from 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ecom_data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group by </a:t>
            </a:r>
            <a:r>
              <a:rPr lang="en-IN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customer_id</a:t>
            </a:r>
            <a:r>
              <a:rPr lang="en-IN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FF516-C5F8-429C-AA99-EE61DFA0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08" y="1324725"/>
            <a:ext cx="4737005" cy="30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0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543A7-89C7-46F5-AE97-47157F572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73" y="1205922"/>
            <a:ext cx="5027156" cy="3234895"/>
          </a:xfrm>
          <a:prstGeom prst="rect">
            <a:avLst/>
          </a:prstGeom>
        </p:spPr>
      </p:pic>
      <p:sp>
        <p:nvSpPr>
          <p:cNvPr id="3" name="Google Shape;674;p43">
            <a:extLst>
              <a:ext uri="{FF2B5EF4-FFF2-40B4-BE49-F238E27FC236}">
                <a16:creationId xmlns:a16="http://schemas.microsoft.com/office/drawing/2014/main" id="{7FAA2390-B600-4469-8616-EBD1EB5B8CB9}"/>
              </a:ext>
            </a:extLst>
          </p:cNvPr>
          <p:cNvSpPr txBox="1">
            <a:spLocks/>
          </p:cNvSpPr>
          <p:nvPr/>
        </p:nvSpPr>
        <p:spPr>
          <a:xfrm>
            <a:off x="229161" y="142044"/>
            <a:ext cx="8131068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2400" dirty="0"/>
              <a:t>Monthly trends forecasting of Sales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C83FF-CA15-4D88-AD80-41EDD0EE8B55}"/>
              </a:ext>
            </a:extLst>
          </p:cNvPr>
          <p:cNvSpPr txBox="1"/>
          <p:nvPr/>
        </p:nvSpPr>
        <p:spPr>
          <a:xfrm>
            <a:off x="5312150" y="1323031"/>
            <a:ext cx="35057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create external table PS2(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sales_month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string,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total_sales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double)row format delimited fields terminated by ',' location '/user/hive/warehouse/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hiveProject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/ps2/problem2.txt’;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insert overwrite table PS2 select month(datetime)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sales_month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, sum(quantity) as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total_sales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from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ecommerce_sales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group by month(datetime) order by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sales_month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;</a:t>
            </a:r>
            <a:endParaRPr lang="en-IN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69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A3277E-567C-4998-92AA-3E309B55B438}"/>
              </a:ext>
            </a:extLst>
          </p:cNvPr>
          <p:cNvSpPr txBox="1"/>
          <p:nvPr/>
        </p:nvSpPr>
        <p:spPr>
          <a:xfrm>
            <a:off x="289673" y="1430609"/>
            <a:ext cx="35057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create external table PS5_1 (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payment_type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string,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sales_count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int)row format delimited fields terminated by ',' location '/user/hive/warehouse/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hiveProject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/ps5/problem5_1.txt’;</a:t>
            </a:r>
          </a:p>
          <a:p>
            <a:pPr>
              <a:buClr>
                <a:schemeClr val="bg2">
                  <a:lumMod val="50000"/>
                </a:schemeClr>
              </a:buClr>
            </a:pPr>
            <a:endParaRPr lang="en-US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insert overwrite table PS5_1 select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payment_type,count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(*) as sales from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ecommerce_sales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group by </a:t>
            </a:r>
            <a:r>
              <a:rPr lang="en-US" dirty="0" err="1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payment_type</a:t>
            </a:r>
            <a:r>
              <a:rPr lang="en-US" dirty="0">
                <a:solidFill>
                  <a:schemeClr val="tx2"/>
                </a:solidFill>
                <a:latin typeface="Bahnschrift" panose="020B0502040204020203" pitchFamily="34" charset="0"/>
                <a:ea typeface="MS Gothic" panose="020B0609070205080204" pitchFamily="49" charset="-128"/>
                <a:cs typeface="Courier New" panose="02070309020205020404" pitchFamily="49" charset="0"/>
              </a:rPr>
              <a:t> order by sales desc;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/>
              </a:solidFill>
              <a:latin typeface="Bahnschrift" panose="020B0502040204020203" pitchFamily="34" charset="0"/>
              <a:ea typeface="MS Gothic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5" name="Google Shape;674;p43">
            <a:extLst>
              <a:ext uri="{FF2B5EF4-FFF2-40B4-BE49-F238E27FC236}">
                <a16:creationId xmlns:a16="http://schemas.microsoft.com/office/drawing/2014/main" id="{49A75A01-5D75-4420-B6D1-D693E18F78AE}"/>
              </a:ext>
            </a:extLst>
          </p:cNvPr>
          <p:cNvSpPr txBox="1">
            <a:spLocks/>
          </p:cNvSpPr>
          <p:nvPr/>
        </p:nvSpPr>
        <p:spPr>
          <a:xfrm>
            <a:off x="229161" y="142044"/>
            <a:ext cx="8131068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41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efin Sans"/>
              <a:buNone/>
              <a:defRPr sz="1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2400" dirty="0"/>
              <a:t>Most commonly used Payment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C1C0F-62D6-492B-AC1B-68571680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04" y="1311112"/>
            <a:ext cx="4101473" cy="284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2278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and Gold Pitch Deck Infographics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695</Words>
  <Application>Microsoft Office PowerPoint</Application>
  <PresentationFormat>On-screen Show (16:9)</PresentationFormat>
  <Paragraphs>82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Cardo</vt:lpstr>
      <vt:lpstr>Teko</vt:lpstr>
      <vt:lpstr>Bahnschrift</vt:lpstr>
      <vt:lpstr>Josefin Sans SemiBold</vt:lpstr>
      <vt:lpstr>Arial</vt:lpstr>
      <vt:lpstr>Fira Sans Extra Condensed Medium</vt:lpstr>
      <vt:lpstr>Josefin Sans</vt:lpstr>
      <vt:lpstr>Wingdings</vt:lpstr>
      <vt:lpstr>MS Gothic</vt:lpstr>
      <vt:lpstr>Courier New</vt:lpstr>
      <vt:lpstr>Black and Gold Pitch Deck Infographics by Slidesgo</vt:lpstr>
      <vt:lpstr>BIG DATA ENGINEERING PROJECT</vt:lpstr>
      <vt:lpstr>Spark Architecture</vt:lpstr>
      <vt:lpstr>BIG DATA SOLUTION ARCHITECTURE</vt:lpstr>
      <vt:lpstr>TECHNOLOGIES USED</vt:lpstr>
      <vt:lpstr>E-COMMERCE SALES ANALYSIS</vt:lpstr>
      <vt:lpstr>PowerPoint Presentation</vt:lpstr>
      <vt:lpstr>Customer categorization based on amount spent by customer</vt:lpstr>
      <vt:lpstr>PowerPoint Presentation</vt:lpstr>
      <vt:lpstr>PowerPoint Presentation</vt:lpstr>
      <vt:lpstr>PowerPoint Presentation</vt:lpstr>
      <vt:lpstr>WALMART STOCKS  DATA ANALYSIS</vt:lpstr>
      <vt:lpstr>SPARK ARCHITECTURE</vt:lpstr>
      <vt:lpstr>SPARK ARCHITECTURE</vt:lpstr>
      <vt:lpstr>SPARK ARCHITECTURE</vt:lpstr>
      <vt:lpstr>ANALYSIS USING PYSPARK</vt:lpstr>
      <vt:lpstr>There are too many decimal places for mean and stddev in the describe() dataframe. Format the numbers to just show up to two decimal places. </vt:lpstr>
      <vt:lpstr>COUNT OF DAYS CLOSE LOWER THAN 60 DOLLARS</vt:lpstr>
      <vt:lpstr>HV RATIO</vt:lpstr>
      <vt:lpstr> PEAK HIGH IN PRICE</vt:lpstr>
      <vt:lpstr>MEAN OF CLOSE </vt:lpstr>
      <vt:lpstr>MAXIMUM AND MINIMUM OF VOLUME</vt:lpstr>
      <vt:lpstr>PERCENT OF TIME WAS THE HIGH &gt; 80 $</vt:lpstr>
      <vt:lpstr>MAXIMUM OF HIGH PER YEAR</vt:lpstr>
      <vt:lpstr> PEARSON CORRELATION</vt:lpstr>
      <vt:lpstr>AVERAGE CLOSE FOR EACH CALENDAR  MONTH</vt:lpstr>
      <vt:lpstr>SPARK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GOLD PITCH DECK INFOGRAPHICS</dc:title>
  <cp:lastModifiedBy>Miles</cp:lastModifiedBy>
  <cp:revision>100</cp:revision>
  <dcterms:modified xsi:type="dcterms:W3CDTF">2023-05-30T11:02:19Z</dcterms:modified>
</cp:coreProperties>
</file>